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57" r:id="rId7"/>
    <p:sldId id="260" r:id="rId8"/>
    <p:sldId id="262" r:id="rId9"/>
    <p:sldId id="263" r:id="rId10"/>
    <p:sldId id="264" r:id="rId11"/>
    <p:sldId id="266" r:id="rId12"/>
    <p:sldId id="265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A394C-2BE0-4066-98EC-AB8349164C2D}" type="datetimeFigureOut">
              <a:rPr lang="nl-NL" smtClean="0"/>
              <a:t>17-11-2020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BB51-56FE-4FAC-8FEF-18E2A16E113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4359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A394C-2BE0-4066-98EC-AB8349164C2D}" type="datetimeFigureOut">
              <a:rPr lang="nl-NL" smtClean="0"/>
              <a:t>17-11-2020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BB51-56FE-4FAC-8FEF-18E2A16E113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8049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A394C-2BE0-4066-98EC-AB8349164C2D}" type="datetimeFigureOut">
              <a:rPr lang="nl-NL" smtClean="0"/>
              <a:t>17-11-2020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BB51-56FE-4FAC-8FEF-18E2A16E113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2252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A394C-2BE0-4066-98EC-AB8349164C2D}" type="datetimeFigureOut">
              <a:rPr lang="nl-NL" smtClean="0"/>
              <a:t>17-11-2020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BB51-56FE-4FAC-8FEF-18E2A16E113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9922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A394C-2BE0-4066-98EC-AB8349164C2D}" type="datetimeFigureOut">
              <a:rPr lang="nl-NL" smtClean="0"/>
              <a:t>17-11-2020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BB51-56FE-4FAC-8FEF-18E2A16E113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784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A394C-2BE0-4066-98EC-AB8349164C2D}" type="datetimeFigureOut">
              <a:rPr lang="nl-NL" smtClean="0"/>
              <a:t>17-11-2020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BB51-56FE-4FAC-8FEF-18E2A16E113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0771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A394C-2BE0-4066-98EC-AB8349164C2D}" type="datetimeFigureOut">
              <a:rPr lang="nl-NL" smtClean="0"/>
              <a:t>17-11-2020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BB51-56FE-4FAC-8FEF-18E2A16E113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2318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A394C-2BE0-4066-98EC-AB8349164C2D}" type="datetimeFigureOut">
              <a:rPr lang="nl-NL" smtClean="0"/>
              <a:t>17-11-2020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BB51-56FE-4FAC-8FEF-18E2A16E113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2918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A394C-2BE0-4066-98EC-AB8349164C2D}" type="datetimeFigureOut">
              <a:rPr lang="nl-NL" smtClean="0"/>
              <a:t>17-11-2020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BB51-56FE-4FAC-8FEF-18E2A16E113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8030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A394C-2BE0-4066-98EC-AB8349164C2D}" type="datetimeFigureOut">
              <a:rPr lang="nl-NL" smtClean="0"/>
              <a:t>17-11-2020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BB51-56FE-4FAC-8FEF-18E2A16E113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253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A394C-2BE0-4066-98EC-AB8349164C2D}" type="datetimeFigureOut">
              <a:rPr lang="nl-NL" smtClean="0"/>
              <a:t>17-11-2020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BB51-56FE-4FAC-8FEF-18E2A16E113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2110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A394C-2BE0-4066-98EC-AB8349164C2D}" type="datetimeFigureOut">
              <a:rPr lang="nl-NL" smtClean="0"/>
              <a:t>17-11-2020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3BB51-56FE-4FAC-8FEF-18E2A16E113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0439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Les 2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208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Chemische reactie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Chemische reactie = een scheikundige reactie die blijvend, onomkeerbaar is. Er ontstaan nieuwe reactiestoffen, deze lijken niet op de beginstoffen.  (faseverandering ≠chemische reactie)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u="sng" dirty="0" smtClean="0"/>
              <a:t>Reactieschema’s</a:t>
            </a:r>
            <a:endParaRPr lang="nl-NL" u="sng" dirty="0"/>
          </a:p>
          <a:p>
            <a:pPr marL="0" indent="0">
              <a:buNone/>
            </a:pPr>
            <a:r>
              <a:rPr lang="nl-NL" dirty="0" smtClean="0"/>
              <a:t>Beginstoffen (fase)	-&gt; 		reactiestoffen(fase)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1785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Gezamenlijk maken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Opdracht 1 t/m 3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117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Ontledingsreactie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Ontledingsreactie= een scheikundige reactie met 1 beginproduct en meerdere </a:t>
            </a:r>
            <a:r>
              <a:rPr lang="nl-NL" dirty="0" smtClean="0"/>
              <a:t>reactieproducten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u="sng" dirty="0" smtClean="0"/>
              <a:t>Reactieschema’s</a:t>
            </a:r>
            <a:endParaRPr lang="nl-NL" u="sng" dirty="0"/>
          </a:p>
          <a:p>
            <a:pPr marL="0" indent="0">
              <a:buNone/>
            </a:pPr>
            <a:r>
              <a:rPr lang="nl-NL" dirty="0" smtClean="0"/>
              <a:t>Beginstoffen (fase)		-&gt; 		reactiestoffen(fase)</a:t>
            </a:r>
          </a:p>
          <a:p>
            <a:pPr marL="0" indent="0">
              <a:buNone/>
            </a:pPr>
            <a:r>
              <a:rPr lang="nl-NL" dirty="0" smtClean="0"/>
              <a:t>				-&gt; is energie nodig…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1187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Energie voor de reactie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Thermolyse	-&gt; warmte wordt toegevoegd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Elektrolyse	-&gt; elektriciteit wordt toegevoegd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err="1" smtClean="0"/>
              <a:t>Fotolyse</a:t>
            </a:r>
            <a:r>
              <a:rPr lang="nl-NL" dirty="0" smtClean="0"/>
              <a:t> 	-&gt; licht wordt toegevoegd.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4227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Thermolyse suiker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 smtClean="0"/>
              <a:t>Wat </a:t>
            </a:r>
            <a:r>
              <a:rPr lang="nl-NL" dirty="0"/>
              <a:t>heb je nodig?</a:t>
            </a:r>
          </a:p>
          <a:p>
            <a:pPr marL="0" indent="0">
              <a:buNone/>
            </a:pPr>
            <a:r>
              <a:rPr lang="nl-NL" dirty="0"/>
              <a:t>- reageerbuis met suiker</a:t>
            </a:r>
          </a:p>
          <a:p>
            <a:pPr marL="0" indent="0">
              <a:buNone/>
            </a:pPr>
            <a:r>
              <a:rPr lang="nl-NL" dirty="0"/>
              <a:t>- reageerbuisknijper</a:t>
            </a:r>
          </a:p>
          <a:p>
            <a:pPr marL="0" indent="0">
              <a:buNone/>
            </a:pPr>
            <a:r>
              <a:rPr lang="nl-NL" dirty="0"/>
              <a:t>- brander</a:t>
            </a:r>
          </a:p>
          <a:p>
            <a:pPr marL="0" indent="0">
              <a:buNone/>
            </a:pPr>
            <a:r>
              <a:rPr lang="nl-NL" dirty="0"/>
              <a:t>- aansteker</a:t>
            </a:r>
          </a:p>
          <a:p>
            <a:pPr marL="0" indent="0">
              <a:buNone/>
            </a:pPr>
            <a:r>
              <a:rPr lang="nl-NL" dirty="0" smtClean="0"/>
              <a:t>LET </a:t>
            </a:r>
            <a:r>
              <a:rPr lang="nl-NL" dirty="0"/>
              <a:t>OP: Draag in ieder geval een veiligheidsbril!!!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Wat </a:t>
            </a:r>
            <a:r>
              <a:rPr lang="nl-NL" dirty="0"/>
              <a:t>moet je doen?</a:t>
            </a:r>
          </a:p>
          <a:p>
            <a:pPr marL="0" indent="0">
              <a:buNone/>
            </a:pPr>
            <a:r>
              <a:rPr lang="nl-NL" dirty="0"/>
              <a:t>- Gebruik de knijper en verwarm de reageerbuis voorzichtig met een kleine blauwe vlam.</a:t>
            </a:r>
          </a:p>
          <a:p>
            <a:pPr marL="0" indent="0">
              <a:buNone/>
            </a:pPr>
            <a:r>
              <a:rPr lang="nl-NL" dirty="0"/>
              <a:t>- Let goed op of er boven in de buis een kleurloze vloeistof ontstaat.</a:t>
            </a:r>
          </a:p>
          <a:p>
            <a:pPr marL="0" indent="0">
              <a:buNone/>
            </a:pPr>
            <a:r>
              <a:rPr lang="nl-NL" dirty="0"/>
              <a:t>- onderzoek of de walm die ontstaat brandbaar is, door er een vlammetje bij te houden</a:t>
            </a:r>
          </a:p>
          <a:p>
            <a:pPr marL="0" indent="0">
              <a:buNone/>
            </a:pPr>
            <a:r>
              <a:rPr lang="nl-NL" dirty="0"/>
              <a:t> 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5551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1. Schrijf </a:t>
            </a:r>
            <a:r>
              <a:rPr lang="nl-NL" dirty="0" smtClean="0"/>
              <a:t>je waarnemingen op in je schrift?</a:t>
            </a:r>
          </a:p>
          <a:p>
            <a:pPr marL="0" indent="0">
              <a:buNone/>
            </a:pPr>
            <a:r>
              <a:rPr lang="nl-NL" dirty="0" smtClean="0"/>
              <a:t>2. Heb </a:t>
            </a:r>
            <a:r>
              <a:rPr lang="nl-NL" dirty="0" smtClean="0"/>
              <a:t>je hier te maken met een chemische reactie?</a:t>
            </a:r>
          </a:p>
          <a:p>
            <a:pPr marL="0" indent="0">
              <a:buNone/>
            </a:pPr>
            <a:r>
              <a:rPr lang="nl-NL" dirty="0" smtClean="0"/>
              <a:t>3. Wat </a:t>
            </a:r>
            <a:r>
              <a:rPr lang="nl-NL" dirty="0" smtClean="0"/>
              <a:t>is/zijn de beginstof(</a:t>
            </a:r>
            <a:r>
              <a:rPr lang="nl-NL" dirty="0" err="1" smtClean="0"/>
              <a:t>fen</a:t>
            </a:r>
            <a:r>
              <a:rPr lang="nl-NL" dirty="0" smtClean="0"/>
              <a:t>)?</a:t>
            </a:r>
          </a:p>
          <a:p>
            <a:pPr marL="0" indent="0">
              <a:buNone/>
            </a:pPr>
            <a:r>
              <a:rPr lang="nl-NL" dirty="0" smtClean="0"/>
              <a:t>4. Wat </a:t>
            </a:r>
            <a:r>
              <a:rPr lang="nl-NL" dirty="0" smtClean="0"/>
              <a:t>zijn de reactieproducten?</a:t>
            </a:r>
          </a:p>
          <a:p>
            <a:pPr marL="0" indent="0">
              <a:buNone/>
            </a:pPr>
            <a:r>
              <a:rPr lang="nl-NL" dirty="0" smtClean="0"/>
              <a:t>5. Geef </a:t>
            </a:r>
            <a:r>
              <a:rPr lang="nl-NL" dirty="0" smtClean="0"/>
              <a:t>een reactieschema.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5878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1. Schrijf </a:t>
            </a:r>
            <a:r>
              <a:rPr lang="nl-NL" dirty="0" smtClean="0"/>
              <a:t>je waarnemingen op in je schrift?</a:t>
            </a:r>
          </a:p>
          <a:p>
            <a:pPr marL="0" indent="0">
              <a:buNone/>
            </a:pPr>
            <a:r>
              <a:rPr lang="nl-NL" dirty="0" smtClean="0"/>
              <a:t>2. Heb </a:t>
            </a:r>
            <a:r>
              <a:rPr lang="nl-NL" dirty="0" smtClean="0"/>
              <a:t>je hier te maken met een chemische reactie</a:t>
            </a:r>
            <a:r>
              <a:rPr lang="nl-NL" dirty="0" smtClean="0"/>
              <a:t>? </a:t>
            </a:r>
          </a:p>
          <a:p>
            <a:pPr marL="0" indent="0">
              <a:buNone/>
            </a:pPr>
            <a:r>
              <a:rPr lang="nl-NL" i="1" dirty="0" smtClean="0"/>
              <a:t>ja</a:t>
            </a:r>
            <a:endParaRPr lang="nl-NL" i="1" dirty="0" smtClean="0"/>
          </a:p>
          <a:p>
            <a:pPr marL="0" indent="0">
              <a:buNone/>
            </a:pPr>
            <a:r>
              <a:rPr lang="nl-NL" dirty="0" smtClean="0"/>
              <a:t>3. Wat </a:t>
            </a:r>
            <a:r>
              <a:rPr lang="nl-NL" dirty="0" smtClean="0"/>
              <a:t>is/zijn de beginstof(</a:t>
            </a:r>
            <a:r>
              <a:rPr lang="nl-NL" dirty="0" err="1" smtClean="0"/>
              <a:t>fen</a:t>
            </a:r>
            <a:r>
              <a:rPr lang="nl-NL" dirty="0" smtClean="0"/>
              <a:t>)? </a:t>
            </a:r>
          </a:p>
          <a:p>
            <a:pPr marL="0" indent="0">
              <a:buNone/>
            </a:pPr>
            <a:r>
              <a:rPr lang="nl-NL" i="1" dirty="0" smtClean="0"/>
              <a:t>suiker</a:t>
            </a:r>
            <a:endParaRPr lang="nl-NL" i="1" dirty="0" smtClean="0"/>
          </a:p>
          <a:p>
            <a:pPr marL="0" indent="0">
              <a:buNone/>
            </a:pPr>
            <a:r>
              <a:rPr lang="nl-NL" dirty="0" smtClean="0"/>
              <a:t>4. Wat </a:t>
            </a:r>
            <a:r>
              <a:rPr lang="nl-NL" dirty="0" smtClean="0"/>
              <a:t>zijn de reactieproducten</a:t>
            </a:r>
            <a:r>
              <a:rPr lang="nl-NL" dirty="0" smtClean="0"/>
              <a:t>? </a:t>
            </a:r>
          </a:p>
          <a:p>
            <a:pPr marL="0" indent="0">
              <a:buNone/>
            </a:pPr>
            <a:r>
              <a:rPr lang="nl-NL" i="1" dirty="0" smtClean="0"/>
              <a:t>Karamel</a:t>
            </a:r>
            <a:r>
              <a:rPr lang="nl-NL" i="1" dirty="0" smtClean="0"/>
              <a:t>, water, brandbare stof</a:t>
            </a:r>
            <a:endParaRPr lang="nl-NL" i="1" dirty="0" smtClean="0"/>
          </a:p>
          <a:p>
            <a:pPr marL="0" indent="0">
              <a:buNone/>
            </a:pPr>
            <a:r>
              <a:rPr lang="nl-NL" dirty="0" smtClean="0"/>
              <a:t>5. Geef </a:t>
            </a:r>
            <a:r>
              <a:rPr lang="nl-NL" dirty="0" smtClean="0"/>
              <a:t>een reactieschema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r>
              <a:rPr lang="nl-NL" i="1" dirty="0" smtClean="0"/>
              <a:t>Suiker (vast) -&gt; karamel(vast) + water (vloeibaar) + brandbare stof (gas) </a:t>
            </a:r>
            <a:endParaRPr lang="nl-NL" i="1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2412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(huis)werk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Opgave 1 en 2 van “opgaven </a:t>
            </a:r>
            <a:r>
              <a:rPr lang="nl-NL" dirty="0" err="1" smtClean="0"/>
              <a:t>onleden</a:t>
            </a:r>
            <a:r>
              <a:rPr lang="nl-NL" dirty="0" smtClean="0"/>
              <a:t>” in de wikiwijs “chemische reacties”</a:t>
            </a:r>
          </a:p>
          <a:p>
            <a:pPr marL="0" indent="0">
              <a:buNone/>
            </a:pPr>
            <a:r>
              <a:rPr lang="nl-NL" dirty="0" smtClean="0"/>
              <a:t>https://maken.wikiwijs.nl/113781/Chemische_reacties#!page-3825745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6012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483226F79D3442AED56F16394E78FF" ma:contentTypeVersion="13" ma:contentTypeDescription="Een nieuw document maken." ma:contentTypeScope="" ma:versionID="859c0359d483ef92a254cf786f5be8e2">
  <xsd:schema xmlns:xsd="http://www.w3.org/2001/XMLSchema" xmlns:xs="http://www.w3.org/2001/XMLSchema" xmlns:p="http://schemas.microsoft.com/office/2006/metadata/properties" xmlns:ns3="03c1073f-59ca-4b02-9a54-25651d767f09" xmlns:ns4="54cf5622-c7f8-4ecf-a16b-d0c1e0637fa1" targetNamespace="http://schemas.microsoft.com/office/2006/metadata/properties" ma:root="true" ma:fieldsID="80150e025c211fe0113ab57d3bd72b98" ns3:_="" ns4:_="">
    <xsd:import namespace="03c1073f-59ca-4b02-9a54-25651d767f09"/>
    <xsd:import namespace="54cf5622-c7f8-4ecf-a16b-d0c1e0637fa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c1073f-59ca-4b02-9a54-25651d767f0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f5622-c7f8-4ecf-a16b-d0c1e0637f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CE64C5-652E-4C73-AC85-E6A74F366E0D}">
  <ds:schemaRefs>
    <ds:schemaRef ds:uri="http://www.w3.org/XML/1998/namespace"/>
    <ds:schemaRef ds:uri="03c1073f-59ca-4b02-9a54-25651d767f09"/>
    <ds:schemaRef ds:uri="http://schemas.microsoft.com/office/2006/documentManagement/types"/>
    <ds:schemaRef ds:uri="54cf5622-c7f8-4ecf-a16b-d0c1e0637fa1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C845A94-1C33-480E-ABF8-A15C37FDE0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EB3DB9C-FC34-4B50-ABB1-C38ABBE704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c1073f-59ca-4b02-9a54-25651d767f09"/>
    <ds:schemaRef ds:uri="54cf5622-c7f8-4ecf-a16b-d0c1e0637f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323</Words>
  <Application>Microsoft Office PowerPoint</Application>
  <PresentationFormat>Breedbeeld</PresentationFormat>
  <Paragraphs>53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Les 2</vt:lpstr>
      <vt:lpstr>Chemische reactie</vt:lpstr>
      <vt:lpstr>Gezamenlijk maken</vt:lpstr>
      <vt:lpstr>Ontledingsreactie</vt:lpstr>
      <vt:lpstr>Energie voor de reactie</vt:lpstr>
      <vt:lpstr>Thermolyse suiker</vt:lpstr>
      <vt:lpstr>vragen</vt:lpstr>
      <vt:lpstr>antwoorden</vt:lpstr>
      <vt:lpstr>(huis)werk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2</dc:title>
  <dc:creator>Kleijnen, JJC (Janny) de</dc:creator>
  <cp:lastModifiedBy>Kleijnen, JJC (Janny) de</cp:lastModifiedBy>
  <cp:revision>5</cp:revision>
  <dcterms:created xsi:type="dcterms:W3CDTF">2020-11-16T11:23:29Z</dcterms:created>
  <dcterms:modified xsi:type="dcterms:W3CDTF">2020-11-17T12:31:51Z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0x010100F0483226F79D3442AED56F16394E78FF</vt:lpwstr>
  </property>
</Properties>
</file>